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810"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567E8E-278B-4A9B-BC6E-30722BB2C704}" type="datetimeFigureOut">
              <a:rPr lang="en-US" smtClean="0"/>
              <a:pPr/>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ACEA6-5FD7-4C0D-A92E-768A040190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67E8E-278B-4A9B-BC6E-30722BB2C704}" type="datetimeFigureOut">
              <a:rPr lang="en-US" smtClean="0"/>
              <a:pPr/>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ACEA6-5FD7-4C0D-A92E-768A040190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67E8E-278B-4A9B-BC6E-30722BB2C704}" type="datetimeFigureOut">
              <a:rPr lang="en-US" smtClean="0"/>
              <a:pPr/>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ACEA6-5FD7-4C0D-A92E-768A040190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67E8E-278B-4A9B-BC6E-30722BB2C704}" type="datetimeFigureOut">
              <a:rPr lang="en-US" smtClean="0"/>
              <a:pPr/>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ACEA6-5FD7-4C0D-A92E-768A040190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567E8E-278B-4A9B-BC6E-30722BB2C704}" type="datetimeFigureOut">
              <a:rPr lang="en-US" smtClean="0"/>
              <a:pPr/>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ACEA6-5FD7-4C0D-A92E-768A040190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567E8E-278B-4A9B-BC6E-30722BB2C704}" type="datetimeFigureOut">
              <a:rPr lang="en-US" smtClean="0"/>
              <a:pPr/>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ACEA6-5FD7-4C0D-A92E-768A040190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567E8E-278B-4A9B-BC6E-30722BB2C704}" type="datetimeFigureOut">
              <a:rPr lang="en-US" smtClean="0"/>
              <a:pPr/>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ACEA6-5FD7-4C0D-A92E-768A040190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567E8E-278B-4A9B-BC6E-30722BB2C704}" type="datetimeFigureOut">
              <a:rPr lang="en-US" smtClean="0"/>
              <a:pPr/>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ACEA6-5FD7-4C0D-A92E-768A040190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67E8E-278B-4A9B-BC6E-30722BB2C704}" type="datetimeFigureOut">
              <a:rPr lang="en-US" smtClean="0"/>
              <a:pPr/>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ACEA6-5FD7-4C0D-A92E-768A040190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67E8E-278B-4A9B-BC6E-30722BB2C704}" type="datetimeFigureOut">
              <a:rPr lang="en-US" smtClean="0"/>
              <a:pPr/>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ACEA6-5FD7-4C0D-A92E-768A040190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67E8E-278B-4A9B-BC6E-30722BB2C704}" type="datetimeFigureOut">
              <a:rPr lang="en-US" smtClean="0"/>
              <a:pPr/>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ACEA6-5FD7-4C0D-A92E-768A040190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67E8E-278B-4A9B-BC6E-30722BB2C704}" type="datetimeFigureOut">
              <a:rPr lang="en-US" smtClean="0"/>
              <a:pPr/>
              <a:t>10/15/2016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ACEA6-5FD7-4C0D-A92E-768A040190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audio" Target="file:///C:\Users\XuanQuyet\Desktop\NHAC%20THE%20DUC\TuoiNhoDungXayThanhPhoAnhHung-V.A-3323589_hq.mp3"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inh-nen-powerpoint-dong-vat-dep-1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extBox 3"/>
          <p:cNvSpPr txBox="1"/>
          <p:nvPr/>
        </p:nvSpPr>
        <p:spPr>
          <a:xfrm>
            <a:off x="500034" y="285728"/>
            <a:ext cx="7000924" cy="523220"/>
          </a:xfrm>
          <a:prstGeom prst="rect">
            <a:avLst/>
          </a:prstGeom>
          <a:noFill/>
        </p:spPr>
        <p:txBody>
          <a:bodyPr wrap="square" rtlCol="0">
            <a:spAutoFit/>
          </a:bodyPr>
          <a:lstStyle/>
          <a:p>
            <a:r>
              <a:rPr lang="en-US" sz="2800" dirty="0" smtClean="0">
                <a:solidFill>
                  <a:srgbClr val="C00000"/>
                </a:solidFill>
                <a:latin typeface="Times New Roman" pitchFamily="18" charset="0"/>
                <a:cs typeface="Times New Roman" pitchFamily="18" charset="0"/>
              </a:rPr>
              <a:t>TRƯỜNG TIỂU HỌC ĐÔ THỊ VIỆT HƯNG</a:t>
            </a:r>
            <a:endParaRPr lang="en-US" sz="2800" dirty="0">
              <a:solidFill>
                <a:srgbClr val="C00000"/>
              </a:solidFill>
              <a:latin typeface="Times New Roman" pitchFamily="18" charset="0"/>
              <a:cs typeface="Times New Roman" pitchFamily="18" charset="0"/>
            </a:endParaRPr>
          </a:p>
        </p:txBody>
      </p:sp>
      <p:sp>
        <p:nvSpPr>
          <p:cNvPr id="5" name="TextBox 4"/>
          <p:cNvSpPr txBox="1"/>
          <p:nvPr/>
        </p:nvSpPr>
        <p:spPr>
          <a:xfrm>
            <a:off x="571472" y="2204388"/>
            <a:ext cx="8072494" cy="1938992"/>
          </a:xfrm>
          <a:prstGeom prst="rect">
            <a:avLst/>
          </a:prstGeom>
          <a:noFill/>
          <a:effectLst>
            <a:outerShdw blurRad="50800" dist="50800" dir="5400000" algn="ctr" rotWithShape="0">
              <a:srgbClr val="00B050"/>
            </a:outerShdw>
          </a:effectLst>
        </p:spPr>
        <p:txBody>
          <a:bodyPr wrap="square" rtlCol="0">
            <a:spAutoFit/>
          </a:bodyPr>
          <a:lstStyle/>
          <a:p>
            <a:pPr algn="ctr"/>
            <a:r>
              <a:rPr lang="en-US" sz="4000" dirty="0" smtClean="0">
                <a:solidFill>
                  <a:srgbClr val="FFC000"/>
                </a:solidFill>
                <a:latin typeface="Times New Roman" pitchFamily="18" charset="0"/>
                <a:cs typeface="Times New Roman" pitchFamily="18" charset="0"/>
              </a:rPr>
              <a:t>THỂ DỤC 1</a:t>
            </a:r>
          </a:p>
          <a:p>
            <a:pPr algn="ctr"/>
            <a:r>
              <a:rPr lang="en-US" sz="4000" dirty="0" smtClean="0">
                <a:solidFill>
                  <a:srgbClr val="FFC000"/>
                </a:solidFill>
                <a:latin typeface="Times New Roman" pitchFamily="18" charset="0"/>
                <a:cs typeface="Times New Roman" pitchFamily="18" charset="0"/>
              </a:rPr>
              <a:t>TIẾT 15. ĐỘI HÌNH ĐỘI NGŨ </a:t>
            </a:r>
          </a:p>
          <a:p>
            <a:pPr algn="ctr"/>
            <a:r>
              <a:rPr lang="en-US" sz="4000" dirty="0" smtClean="0">
                <a:solidFill>
                  <a:srgbClr val="FFC000"/>
                </a:solidFill>
                <a:latin typeface="Times New Roman" pitchFamily="18" charset="0"/>
                <a:cs typeface="Times New Roman" pitchFamily="18" charset="0"/>
              </a:rPr>
              <a:t> TRÒ CHƠI VẬN ĐỘNG</a:t>
            </a:r>
            <a:endParaRPr lang="en-US" sz="4000" dirty="0">
              <a:solidFill>
                <a:srgbClr val="FFC000"/>
              </a:solidFill>
              <a:latin typeface="Times New Roman" pitchFamily="18" charset="0"/>
              <a:cs typeface="Times New Roman" pitchFamily="18" charset="0"/>
            </a:endParaRPr>
          </a:p>
        </p:txBody>
      </p:sp>
      <p:sp>
        <p:nvSpPr>
          <p:cNvPr id="6" name="TextBox 5"/>
          <p:cNvSpPr txBox="1"/>
          <p:nvPr/>
        </p:nvSpPr>
        <p:spPr>
          <a:xfrm>
            <a:off x="4143372" y="5773183"/>
            <a:ext cx="3857652" cy="584775"/>
          </a:xfrm>
          <a:prstGeom prst="rect">
            <a:avLst/>
          </a:prstGeom>
          <a:noFill/>
        </p:spPr>
        <p:txBody>
          <a:bodyPr wrap="square" rtlCol="0">
            <a:spAutoFit/>
          </a:bodyPr>
          <a:lstStyle/>
          <a:p>
            <a:r>
              <a:rPr lang="en-US" sz="3200" dirty="0" smtClean="0">
                <a:solidFill>
                  <a:srgbClr val="C00000"/>
                </a:solidFill>
                <a:latin typeface="Times New Roman" pitchFamily="18" charset="0"/>
                <a:cs typeface="Times New Roman" pitchFamily="18" charset="0"/>
              </a:rPr>
              <a:t>GV: </a:t>
            </a:r>
            <a:r>
              <a:rPr lang="en-US" sz="3200" dirty="0" err="1" smtClean="0">
                <a:solidFill>
                  <a:srgbClr val="C00000"/>
                </a:solidFill>
                <a:latin typeface="Times New Roman" pitchFamily="18" charset="0"/>
                <a:cs typeface="Times New Roman" pitchFamily="18" charset="0"/>
              </a:rPr>
              <a:t>Trương</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Thị</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Yến</a:t>
            </a:r>
            <a:endParaRPr lang="en-US" sz="32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n-powerpoint-2007-12"/>
          <p:cNvPicPr>
            <a:picLocks noChangeAspect="1" noChangeArrowheads="1"/>
          </p:cNvPicPr>
          <p:nvPr/>
        </p:nvPicPr>
        <p:blipFill>
          <a:blip r:embed="rId2"/>
          <a:srcRect/>
          <a:stretch>
            <a:fillRect/>
          </a:stretch>
        </p:blipFill>
        <p:spPr bwMode="auto">
          <a:xfrm>
            <a:off x="1" y="1"/>
            <a:ext cx="9191656" cy="6893742"/>
          </a:xfrm>
          <a:prstGeom prst="rect">
            <a:avLst/>
          </a:prstGeom>
          <a:noFill/>
        </p:spPr>
      </p:pic>
      <p:sp>
        <p:nvSpPr>
          <p:cNvPr id="2" name="TextBox 1"/>
          <p:cNvSpPr txBox="1"/>
          <p:nvPr/>
        </p:nvSpPr>
        <p:spPr>
          <a:xfrm>
            <a:off x="71406" y="500042"/>
            <a:ext cx="9144064" cy="5509200"/>
          </a:xfrm>
          <a:prstGeom prst="rect">
            <a:avLst/>
          </a:prstGeom>
          <a:noFill/>
        </p:spPr>
        <p:txBody>
          <a:bodyPr wrap="square" rtlCol="0">
            <a:spAutoFit/>
          </a:bodyPr>
          <a:lstStyle/>
          <a:p>
            <a:pPr marL="400050" indent="-400050" algn="just">
              <a:buAutoNum type="romanUcPeriod"/>
            </a:pPr>
            <a:r>
              <a:rPr lang="en-US" sz="3200" dirty="0" smtClean="0">
                <a:latin typeface="Times New Roman" pitchFamily="18" charset="0"/>
                <a:cs typeface="Times New Roman" pitchFamily="18" charset="0"/>
              </a:rPr>
              <a:t>MỤC TIÊU</a:t>
            </a:r>
          </a:p>
          <a:p>
            <a:pPr marL="400050" indent="-400050" algn="just">
              <a:buAutoNum type="arabicPeriod"/>
            </a:pPr>
            <a:r>
              <a:rPr lang="en-US" sz="3200" dirty="0" err="1" smtClean="0">
                <a:latin typeface="Times New Roman" pitchFamily="18" charset="0"/>
                <a:cs typeface="Times New Roman" pitchFamily="18" charset="0"/>
              </a:rPr>
              <a:t>Kiến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thức</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kĩ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năng</a:t>
            </a:r>
            <a:endParaRPr lang="en-US" sz="3200" dirty="0" smtClean="0">
              <a:latin typeface="Times New Roman" pitchFamily="18" charset="0"/>
              <a:cs typeface="Times New Roman" pitchFamily="18" charset="0"/>
            </a:endParaRPr>
          </a:p>
          <a:p>
            <a:pPr marL="400050" indent="-400050" algn="just"/>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năng</a:t>
            </a:r>
            <a:r>
              <a:rPr lang="en-US" sz="3200" dirty="0" smtClean="0">
                <a:latin typeface="Times New Roman" pitchFamily="18" charset="0"/>
                <a:cs typeface="Times New Roman" pitchFamily="18" charset="0"/>
              </a:rPr>
              <a:t> ĐHĐN. Y/c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xác</a:t>
            </a:r>
            <a:endParaRPr lang="en-US" sz="3200" dirty="0">
              <a:latin typeface="Times New Roman" pitchFamily="18" charset="0"/>
              <a:cs typeface="Times New Roman" pitchFamily="18" charset="0"/>
            </a:endParaRPr>
          </a:p>
          <a:p>
            <a:pPr marL="400050" indent="-400050" algn="just"/>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quen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mức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endParaRPr lang="en-US" sz="3200" dirty="0">
              <a:latin typeface="Times New Roman" pitchFamily="18" charset="0"/>
              <a:cs typeface="Times New Roman" pitchFamily="18" charset="0"/>
            </a:endParaRPr>
          </a:p>
          <a:p>
            <a:pPr marL="400050" indent="-400050" algn="just"/>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trò</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chơi</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tham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chơi</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mức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endParaRPr lang="en-US" sz="3200" dirty="0" smtClean="0">
              <a:latin typeface="Times New Roman" pitchFamily="18" charset="0"/>
              <a:cs typeface="Times New Roman" pitchFamily="18" charset="0"/>
            </a:endParaRPr>
          </a:p>
          <a:p>
            <a:pPr marL="400050" indent="-400050" algn="just"/>
            <a:r>
              <a:rPr lang="en-US" sz="3200"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Thái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endParaRPr lang="en-US" sz="3200" dirty="0" smtClean="0">
              <a:latin typeface="Times New Roman" pitchFamily="18" charset="0"/>
              <a:cs typeface="Times New Roman" pitchFamily="18" charset="0"/>
            </a:endParaRPr>
          </a:p>
          <a:p>
            <a:pPr marL="400050" indent="-400050" algn="just"/>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cầu</a:t>
            </a:r>
            <a:r>
              <a:rPr lang="en-US" sz="3200" dirty="0" smtClean="0">
                <a:latin typeface="Times New Roman" pitchFamily="18" charset="0"/>
                <a:cs typeface="Times New Roman" pitchFamily="18" charset="0"/>
              </a:rPr>
              <a:t> HS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luyện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nghiêm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túc</a:t>
            </a:r>
            <a:endParaRPr lang="en-US" sz="3200" dirty="0" smtClean="0">
              <a:latin typeface="Times New Roman" pitchFamily="18" charset="0"/>
              <a:cs typeface="Times New Roman" pitchFamily="18" charset="0"/>
            </a:endParaRPr>
          </a:p>
          <a:p>
            <a:pPr marL="400050" indent="-400050" algn="just"/>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Rèn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kỷ</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powerpoint-dong-vat-dep-1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extBox 1"/>
          <p:cNvSpPr txBox="1"/>
          <p:nvPr/>
        </p:nvSpPr>
        <p:spPr>
          <a:xfrm>
            <a:off x="214282" y="2103302"/>
            <a:ext cx="6929486" cy="1754326"/>
          </a:xfrm>
          <a:prstGeom prst="rect">
            <a:avLst/>
          </a:prstGeom>
          <a:noFill/>
        </p:spPr>
        <p:txBody>
          <a:bodyPr wrap="square" rtlCol="0">
            <a:spAutoFit/>
          </a:bodyPr>
          <a:lstStyle/>
          <a:p>
            <a:pPr marL="400050" indent="-400050"/>
            <a:r>
              <a:rPr lang="en-US" sz="3600" dirty="0" smtClean="0">
                <a:solidFill>
                  <a:srgbClr val="FF0000"/>
                </a:solidFill>
                <a:latin typeface="Times New Roman" pitchFamily="18" charset="0"/>
                <a:cs typeface="Times New Roman" pitchFamily="18" charset="0"/>
              </a:rPr>
              <a:t>I. KHỞI ĐỘNG</a:t>
            </a:r>
          </a:p>
          <a:p>
            <a:pPr marL="400050" indent="-400050"/>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Giậm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chân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tại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chỗ</a:t>
            </a:r>
            <a:endParaRPr lang="en-US" sz="3600" dirty="0" smtClean="0">
              <a:solidFill>
                <a:srgbClr val="FF0000"/>
              </a:solidFill>
              <a:latin typeface="Times New Roman" pitchFamily="18" charset="0"/>
              <a:cs typeface="Times New Roman" pitchFamily="18" charset="0"/>
            </a:endParaRPr>
          </a:p>
          <a:p>
            <a:pPr marL="400050" indent="-400050"/>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Trò</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chơi</a:t>
            </a:r>
            <a:r>
              <a:rPr lang="en-US" sz="3600" dirty="0" smtClean="0">
                <a:solidFill>
                  <a:srgbClr val="FF0000"/>
                </a:solidFill>
                <a:latin typeface="Times New Roman" pitchFamily="18" charset="0"/>
                <a:cs typeface="Times New Roman" pitchFamily="18" charset="0"/>
              </a:rPr>
              <a:t> “ </a:t>
            </a:r>
            <a:r>
              <a:rPr lang="en-US" sz="3600" dirty="0" err="1" smtClean="0">
                <a:solidFill>
                  <a:srgbClr val="FF0000"/>
                </a:solidFill>
                <a:latin typeface="Times New Roman" pitchFamily="18" charset="0"/>
                <a:cs typeface="Times New Roman" pitchFamily="18" charset="0"/>
              </a:rPr>
              <a:t>Diệt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các</a:t>
            </a:r>
            <a:r>
              <a:rPr lang="en-US" sz="3600" dirty="0" smtClean="0">
                <a:solidFill>
                  <a:srgbClr val="FF0000"/>
                </a:solidFill>
                <a:latin typeface="Times New Roman" pitchFamily="18" charset="0"/>
                <a:cs typeface="Times New Roman" pitchFamily="18" charset="0"/>
              </a:rPr>
              <a:t> con </a:t>
            </a:r>
            <a:r>
              <a:rPr lang="en-US" sz="3600" dirty="0" err="1" smtClean="0">
                <a:solidFill>
                  <a:srgbClr val="FF0000"/>
                </a:solidFill>
                <a:latin typeface="Times New Roman" pitchFamily="18" charset="0"/>
                <a:cs typeface="Times New Roman" pitchFamily="18" charset="0"/>
              </a:rPr>
              <a:t>vật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có</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hại</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pic>
        <p:nvPicPr>
          <p:cNvPr id="4" name="TuoiNhoDungXayThanhPhoAnhHung-V.A-3323589_hq.mp3">
            <a:hlinkClick r:id="" action="ppaction://media"/>
          </p:cNvPr>
          <p:cNvPicPr>
            <a:picLocks noRot="1" noChangeAspect="1"/>
          </p:cNvPicPr>
          <p:nvPr>
            <a:audioFile r:link="rId1"/>
          </p:nvPr>
        </p:nvPicPr>
        <p:blipFill>
          <a:blip r:embed="rId4"/>
          <a:stretch>
            <a:fillRect/>
          </a:stretch>
        </p:blipFill>
        <p:spPr>
          <a:xfrm>
            <a:off x="6858016" y="628652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57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inh-nen-powerpoint-dep-hd-43"/>
          <p:cNvPicPr>
            <a:picLocks noChangeAspect="1" noChangeArrowheads="1"/>
          </p:cNvPicPr>
          <p:nvPr/>
        </p:nvPicPr>
        <p:blipFill>
          <a:blip r:embed="rId2"/>
          <a:srcRect/>
          <a:stretch>
            <a:fillRect/>
          </a:stretch>
        </p:blipFill>
        <p:spPr bwMode="auto">
          <a:xfrm>
            <a:off x="-32" y="0"/>
            <a:ext cx="9144000" cy="6858000"/>
          </a:xfrm>
          <a:prstGeom prst="rect">
            <a:avLst/>
          </a:prstGeom>
          <a:noFill/>
        </p:spPr>
      </p:pic>
      <p:sp>
        <p:nvSpPr>
          <p:cNvPr id="2" name="TextBox 1"/>
          <p:cNvSpPr txBox="1"/>
          <p:nvPr/>
        </p:nvSpPr>
        <p:spPr>
          <a:xfrm>
            <a:off x="142876" y="477734"/>
            <a:ext cx="8715404" cy="2308324"/>
          </a:xfrm>
          <a:prstGeom prst="rect">
            <a:avLst/>
          </a:prstGeom>
          <a:noFill/>
        </p:spPr>
        <p:txBody>
          <a:bodyPr wrap="square" rtlCol="0">
            <a:spAutoFit/>
          </a:bodyPr>
          <a:lstStyle/>
          <a:p>
            <a:r>
              <a:rPr lang="en-US" sz="3600" dirty="0" smtClean="0">
                <a:solidFill>
                  <a:srgbClr val="002060"/>
                </a:solidFill>
                <a:latin typeface="Times New Roman" pitchFamily="18" charset="0"/>
                <a:cs typeface="Times New Roman" pitchFamily="18" charset="0"/>
              </a:rPr>
              <a:t>II. </a:t>
            </a:r>
            <a:r>
              <a:rPr lang="en-US" sz="3600" dirty="0" err="1" smtClean="0">
                <a:solidFill>
                  <a:srgbClr val="002060"/>
                </a:solidFill>
                <a:latin typeface="Times New Roman" pitchFamily="18" charset="0"/>
                <a:cs typeface="Times New Roman" pitchFamily="18" charset="0"/>
              </a:rPr>
              <a:t>Cơ</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bản</a:t>
            </a:r>
            <a:endParaRPr lang="en-US" sz="3600" dirty="0" smtClean="0">
              <a:solidFill>
                <a:srgbClr val="002060"/>
              </a:solidFill>
              <a:latin typeface="Times New Roman" pitchFamily="18" charset="0"/>
              <a:cs typeface="Times New Roman" pitchFamily="18" charset="0"/>
            </a:endParaRPr>
          </a:p>
          <a:p>
            <a:pPr>
              <a:buFontTx/>
              <a:buChar char="-"/>
            </a:pPr>
            <a:r>
              <a:rPr lang="en-US" sz="3600" dirty="0" err="1" smtClean="0">
                <a:solidFill>
                  <a:srgbClr val="002060"/>
                </a:solidFill>
                <a:latin typeface="Times New Roman" pitchFamily="18" charset="0"/>
                <a:cs typeface="Times New Roman" pitchFamily="18" charset="0"/>
              </a:rPr>
              <a:t>Thi</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tập</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hợp</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hàng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dọc</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dóng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hàng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đứng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nghiêm</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đứng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nghỉ</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dàn</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hàng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dồn</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hàng</a:t>
            </a:r>
            <a:endParaRPr lang="en-US" sz="3600" dirty="0" smtClean="0">
              <a:solidFill>
                <a:srgbClr val="002060"/>
              </a:solidFill>
              <a:latin typeface="Times New Roman" pitchFamily="18" charset="0"/>
              <a:cs typeface="Times New Roman" pitchFamily="18" charset="0"/>
            </a:endParaRPr>
          </a:p>
          <a:p>
            <a:pPr>
              <a:buFontTx/>
              <a:buChar char="-"/>
            </a:pP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Tổ</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thua</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nhảy</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lò</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cò</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quanh</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lớp</a:t>
            </a:r>
            <a:r>
              <a:rPr lang="en-US" sz="3600" dirty="0" smtClean="0">
                <a:solidFill>
                  <a:srgbClr val="002060"/>
                </a:solidFill>
                <a:latin typeface="Times New Roman" pitchFamily="18" charset="0"/>
                <a:cs typeface="Times New Roman" pitchFamily="18" charset="0"/>
              </a:rPr>
              <a:t> 1 </a:t>
            </a:r>
            <a:r>
              <a:rPr lang="en-US" sz="3600" dirty="0" err="1" smtClean="0">
                <a:solidFill>
                  <a:srgbClr val="002060"/>
                </a:solidFill>
                <a:latin typeface="Times New Roman" pitchFamily="18" charset="0"/>
                <a:cs typeface="Times New Roman" pitchFamily="18" charset="0"/>
              </a:rPr>
              <a:t>vòng</a:t>
            </a:r>
            <a:endParaRPr lang="en-US" sz="3600" dirty="0">
              <a:solidFill>
                <a:srgbClr val="002060"/>
              </a:solidFill>
              <a:latin typeface="Times New Roman" pitchFamily="18" charset="0"/>
              <a:cs typeface="Times New Roman" pitchFamily="18" charset="0"/>
            </a:endParaRPr>
          </a:p>
        </p:txBody>
      </p:sp>
      <p:pic>
        <p:nvPicPr>
          <p:cNvPr id="5" name="Picture 2" descr="Kết quả hình ảnh cho hình động thể thao"/>
          <p:cNvPicPr>
            <a:picLocks noChangeAspect="1" noChangeArrowheads="1" noCrop="1"/>
          </p:cNvPicPr>
          <p:nvPr/>
        </p:nvPicPr>
        <p:blipFill>
          <a:blip r:embed="rId3">
            <a:lum contrast="-40000"/>
          </a:blip>
          <a:srcRect/>
          <a:stretch>
            <a:fillRect/>
          </a:stretch>
        </p:blipFill>
        <p:spPr bwMode="auto">
          <a:xfrm>
            <a:off x="214282" y="3429000"/>
            <a:ext cx="1909762" cy="3213542"/>
          </a:xfrm>
          <a:prstGeom prst="rect">
            <a:avLst/>
          </a:prstGeom>
          <a:noFill/>
          <a:ln>
            <a:solidFill>
              <a:schemeClr val="bg1"/>
            </a:solidFill>
          </a:ln>
        </p:spPr>
      </p:pic>
      <p:pic>
        <p:nvPicPr>
          <p:cNvPr id="7" name="Picture 2" descr="Kết quả hình ảnh cho hình động thể thao"/>
          <p:cNvPicPr>
            <a:picLocks noChangeAspect="1" noChangeArrowheads="1" noCrop="1"/>
          </p:cNvPicPr>
          <p:nvPr/>
        </p:nvPicPr>
        <p:blipFill>
          <a:blip r:embed="rId3">
            <a:lum contrast="-40000"/>
          </a:blip>
          <a:srcRect/>
          <a:stretch>
            <a:fillRect/>
          </a:stretch>
        </p:blipFill>
        <p:spPr bwMode="auto">
          <a:xfrm>
            <a:off x="2233610" y="3429000"/>
            <a:ext cx="1909762" cy="3213542"/>
          </a:xfrm>
          <a:prstGeom prst="rect">
            <a:avLst/>
          </a:prstGeom>
          <a:noFill/>
          <a:ln>
            <a:solidFill>
              <a:schemeClr val="bg1"/>
            </a:solidFill>
          </a:ln>
        </p:spPr>
      </p:pic>
      <p:pic>
        <p:nvPicPr>
          <p:cNvPr id="8" name="Picture 2" descr="Kết quả hình ảnh cho hình động thể thao"/>
          <p:cNvPicPr>
            <a:picLocks noChangeAspect="1" noChangeArrowheads="1" noCrop="1"/>
          </p:cNvPicPr>
          <p:nvPr/>
        </p:nvPicPr>
        <p:blipFill>
          <a:blip r:embed="rId3">
            <a:lum contrast="-40000"/>
          </a:blip>
          <a:srcRect/>
          <a:stretch>
            <a:fillRect/>
          </a:stretch>
        </p:blipFill>
        <p:spPr bwMode="auto">
          <a:xfrm>
            <a:off x="4305312" y="3429000"/>
            <a:ext cx="1909762" cy="3213542"/>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inh-nen-powerpoint-dep-hd-3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extBox 1"/>
          <p:cNvSpPr txBox="1"/>
          <p:nvPr/>
        </p:nvSpPr>
        <p:spPr>
          <a:xfrm>
            <a:off x="1000100" y="1500174"/>
            <a:ext cx="1785950" cy="4524315"/>
          </a:xfrm>
          <a:prstGeom prst="rect">
            <a:avLst/>
          </a:prstGeom>
          <a:noFill/>
        </p:spPr>
        <p:txBody>
          <a:bodyPr wrap="square" rtlCol="0">
            <a:spAutoFit/>
          </a:bodyPr>
          <a:lstStyle/>
          <a:p>
            <a:pPr algn="ctr"/>
            <a:r>
              <a:rPr lang="en-US" sz="4800" dirty="0" smtClean="0">
                <a:solidFill>
                  <a:srgbClr val="FFFF00"/>
                </a:solidFill>
                <a:latin typeface="Times New Roman" pitchFamily="18" charset="0"/>
                <a:cs typeface="Times New Roman" pitchFamily="18" charset="0"/>
              </a:rPr>
              <a:t> </a:t>
            </a:r>
            <a:r>
              <a:rPr lang="en-US" sz="4800" dirty="0" err="1" smtClean="0">
                <a:solidFill>
                  <a:srgbClr val="FFFF00"/>
                </a:solidFill>
                <a:latin typeface="Times New Roman" pitchFamily="18" charset="0"/>
                <a:cs typeface="Times New Roman" pitchFamily="18" charset="0"/>
              </a:rPr>
              <a:t>Tư</a:t>
            </a:r>
            <a:r>
              <a:rPr lang="en-US" sz="4800" dirty="0" smtClean="0">
                <a:solidFill>
                  <a:srgbClr val="FFFF00"/>
                </a:solidFill>
                <a:latin typeface="Times New Roman" pitchFamily="18" charset="0"/>
                <a:cs typeface="Times New Roman" pitchFamily="18" charset="0"/>
              </a:rPr>
              <a:t> </a:t>
            </a:r>
            <a:r>
              <a:rPr lang="en-US" sz="4800" dirty="0" err="1" smtClean="0">
                <a:solidFill>
                  <a:srgbClr val="FFFF00"/>
                </a:solidFill>
                <a:latin typeface="Times New Roman" pitchFamily="18" charset="0"/>
                <a:cs typeface="Times New Roman" pitchFamily="18" charset="0"/>
              </a:rPr>
              <a:t>thế</a:t>
            </a:r>
            <a:r>
              <a:rPr lang="en-US" sz="4800" dirty="0" smtClean="0">
                <a:solidFill>
                  <a:srgbClr val="FFFF00"/>
                </a:solidFill>
                <a:latin typeface="Times New Roman" pitchFamily="18" charset="0"/>
                <a:cs typeface="Times New Roman" pitchFamily="18" charset="0"/>
              </a:rPr>
              <a:t> </a:t>
            </a:r>
            <a:r>
              <a:rPr lang="en-US" sz="4800" dirty="0" err="1" smtClean="0">
                <a:solidFill>
                  <a:srgbClr val="FFFF00"/>
                </a:solidFill>
                <a:latin typeface="Times New Roman" pitchFamily="18" charset="0"/>
                <a:cs typeface="Times New Roman" pitchFamily="18" charset="0"/>
              </a:rPr>
              <a:t>đứng</a:t>
            </a:r>
            <a:r>
              <a:rPr lang="en-US" sz="4800" dirty="0" smtClean="0">
                <a:solidFill>
                  <a:srgbClr val="FFFF00"/>
                </a:solidFill>
                <a:latin typeface="Times New Roman" pitchFamily="18" charset="0"/>
                <a:cs typeface="Times New Roman" pitchFamily="18" charset="0"/>
              </a:rPr>
              <a:t> </a:t>
            </a:r>
            <a:r>
              <a:rPr lang="en-US" sz="4800" dirty="0" err="1" smtClean="0">
                <a:solidFill>
                  <a:srgbClr val="FFFF00"/>
                </a:solidFill>
                <a:latin typeface="Times New Roman" pitchFamily="18" charset="0"/>
                <a:cs typeface="Times New Roman" pitchFamily="18" charset="0"/>
              </a:rPr>
              <a:t>cơ</a:t>
            </a:r>
            <a:r>
              <a:rPr lang="en-US" sz="4800" dirty="0" smtClean="0">
                <a:solidFill>
                  <a:srgbClr val="FFFF00"/>
                </a:solidFill>
                <a:latin typeface="Times New Roman" pitchFamily="18" charset="0"/>
                <a:cs typeface="Times New Roman" pitchFamily="18" charset="0"/>
              </a:rPr>
              <a:t> </a:t>
            </a:r>
            <a:r>
              <a:rPr lang="en-US" sz="4800" dirty="0" err="1" smtClean="0">
                <a:solidFill>
                  <a:srgbClr val="FFFF00"/>
                </a:solidFill>
                <a:latin typeface="Times New Roman" pitchFamily="18" charset="0"/>
                <a:cs typeface="Times New Roman" pitchFamily="18" charset="0"/>
              </a:rPr>
              <a:t>bản</a:t>
            </a:r>
            <a:endParaRPr lang="en-US" sz="4800" dirty="0" smtClean="0">
              <a:solidFill>
                <a:srgbClr val="FFFF00"/>
              </a:solidFill>
              <a:latin typeface="Times New Roman" pitchFamily="18" charset="0"/>
              <a:cs typeface="Times New Roman" pitchFamily="18" charset="0"/>
            </a:endParaRPr>
          </a:p>
          <a:p>
            <a:pPr algn="ctr">
              <a:buFontTx/>
              <a:buChar char="-"/>
            </a:pPr>
            <a:endParaRPr lang="en-US" sz="4800" dirty="0">
              <a:solidFill>
                <a:srgbClr val="FFFF00"/>
              </a:solidFill>
              <a:latin typeface="Times New Roman" pitchFamily="18" charset="0"/>
              <a:cs typeface="Times New Roman" pitchFamily="18" charset="0"/>
            </a:endParaRPr>
          </a:p>
        </p:txBody>
      </p:sp>
      <p:sp>
        <p:nvSpPr>
          <p:cNvPr id="5122" name="AutoShape 2" descr="Hiển thị IMG_250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Hiển thị IMG_250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Hiển thị IMG_250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7" name="Picture 7" descr="C:\Users\XuanQuyet\Downloads\IMG_2502 (2).JPG"/>
          <p:cNvPicPr>
            <a:picLocks noChangeAspect="1" noChangeArrowheads="1"/>
          </p:cNvPicPr>
          <p:nvPr/>
        </p:nvPicPr>
        <p:blipFill>
          <a:blip r:embed="rId3"/>
          <a:srcRect/>
          <a:stretch>
            <a:fillRect/>
          </a:stretch>
        </p:blipFill>
        <p:spPr bwMode="auto">
          <a:xfrm>
            <a:off x="3786182" y="-24"/>
            <a:ext cx="4572032" cy="682334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inh-nen-powerpoint-dep-hd-32"/>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097" name="Picture 1" descr="C:\Users\XuanQuyet\Downloads\IMG_2505.JPG"/>
          <p:cNvPicPr>
            <a:picLocks noChangeAspect="1" noChangeArrowheads="1"/>
          </p:cNvPicPr>
          <p:nvPr/>
        </p:nvPicPr>
        <p:blipFill>
          <a:blip r:embed="rId3" cstate="print"/>
          <a:srcRect l="29273" t="13929" r="27449" b="3494"/>
          <a:stretch>
            <a:fillRect/>
          </a:stretch>
        </p:blipFill>
        <p:spPr bwMode="auto">
          <a:xfrm>
            <a:off x="3779279" y="142876"/>
            <a:ext cx="4592691" cy="6572272"/>
          </a:xfrm>
          <a:prstGeom prst="rect">
            <a:avLst/>
          </a:prstGeom>
          <a:noFill/>
        </p:spPr>
      </p:pic>
      <p:sp>
        <p:nvSpPr>
          <p:cNvPr id="3" name="TextBox 2"/>
          <p:cNvSpPr txBox="1"/>
          <p:nvPr/>
        </p:nvSpPr>
        <p:spPr>
          <a:xfrm>
            <a:off x="785786" y="1142984"/>
            <a:ext cx="1785950" cy="4154984"/>
          </a:xfrm>
          <a:prstGeom prst="rect">
            <a:avLst/>
          </a:prstGeom>
          <a:noFill/>
        </p:spPr>
        <p:txBody>
          <a:bodyPr wrap="square" rtlCol="0">
            <a:spAutoFit/>
          </a:bodyPr>
          <a:lstStyle/>
          <a:p>
            <a:pPr algn="ctr"/>
            <a:r>
              <a:rPr lang="en-US" sz="4400" dirty="0" err="1" smtClean="0">
                <a:solidFill>
                  <a:srgbClr val="FFFF00"/>
                </a:solidFill>
                <a:latin typeface="Times New Roman" pitchFamily="18" charset="0"/>
                <a:cs typeface="Times New Roman" pitchFamily="18" charset="0"/>
              </a:rPr>
              <a:t>Tư</a:t>
            </a:r>
            <a:r>
              <a:rPr lang="en-US" sz="4400" dirty="0" smtClean="0">
                <a:solidFill>
                  <a:srgbClr val="FFFF00"/>
                </a:solidFill>
                <a:latin typeface="Times New Roman" pitchFamily="18" charset="0"/>
                <a:cs typeface="Times New Roman" pitchFamily="18" charset="0"/>
              </a:rPr>
              <a:t> </a:t>
            </a:r>
            <a:r>
              <a:rPr lang="en-US" sz="4400" dirty="0" err="1" smtClean="0">
                <a:solidFill>
                  <a:srgbClr val="FFFF00"/>
                </a:solidFill>
                <a:latin typeface="Times New Roman" pitchFamily="18" charset="0"/>
                <a:cs typeface="Times New Roman" pitchFamily="18" charset="0"/>
              </a:rPr>
              <a:t>thế</a:t>
            </a:r>
            <a:r>
              <a:rPr lang="en-US" sz="4400" dirty="0" smtClean="0">
                <a:solidFill>
                  <a:srgbClr val="FFFF00"/>
                </a:solidFill>
                <a:latin typeface="Times New Roman" pitchFamily="18" charset="0"/>
                <a:cs typeface="Times New Roman" pitchFamily="18" charset="0"/>
              </a:rPr>
              <a:t> </a:t>
            </a:r>
            <a:r>
              <a:rPr lang="en-US" sz="4400" dirty="0" err="1" smtClean="0">
                <a:solidFill>
                  <a:srgbClr val="FFFF00"/>
                </a:solidFill>
                <a:latin typeface="Times New Roman" pitchFamily="18" charset="0"/>
                <a:cs typeface="Times New Roman" pitchFamily="18" charset="0"/>
              </a:rPr>
              <a:t>đứng</a:t>
            </a:r>
            <a:r>
              <a:rPr lang="en-US" sz="4400" dirty="0" smtClean="0">
                <a:solidFill>
                  <a:srgbClr val="FFFF00"/>
                </a:solidFill>
                <a:latin typeface="Times New Roman" pitchFamily="18" charset="0"/>
                <a:cs typeface="Times New Roman" pitchFamily="18" charset="0"/>
              </a:rPr>
              <a:t> </a:t>
            </a:r>
            <a:r>
              <a:rPr lang="en-US" sz="4400" dirty="0" err="1" smtClean="0">
                <a:solidFill>
                  <a:srgbClr val="FFFF00"/>
                </a:solidFill>
                <a:latin typeface="Times New Roman" pitchFamily="18" charset="0"/>
                <a:cs typeface="Times New Roman" pitchFamily="18" charset="0"/>
              </a:rPr>
              <a:t>đưa</a:t>
            </a:r>
            <a:r>
              <a:rPr lang="en-US" sz="4400" dirty="0" smtClean="0">
                <a:solidFill>
                  <a:srgbClr val="FFFF00"/>
                </a:solidFill>
                <a:latin typeface="Times New Roman" pitchFamily="18" charset="0"/>
                <a:cs typeface="Times New Roman" pitchFamily="18" charset="0"/>
              </a:rPr>
              <a:t> </a:t>
            </a:r>
            <a:r>
              <a:rPr lang="en-US" sz="4400" dirty="0" err="1" smtClean="0">
                <a:solidFill>
                  <a:srgbClr val="FFFF00"/>
                </a:solidFill>
                <a:latin typeface="Times New Roman" pitchFamily="18" charset="0"/>
                <a:cs typeface="Times New Roman" pitchFamily="18" charset="0"/>
              </a:rPr>
              <a:t>hai</a:t>
            </a:r>
            <a:r>
              <a:rPr lang="en-US" sz="4400" dirty="0" smtClean="0">
                <a:solidFill>
                  <a:srgbClr val="FFFF00"/>
                </a:solidFill>
                <a:latin typeface="Times New Roman" pitchFamily="18" charset="0"/>
                <a:cs typeface="Times New Roman" pitchFamily="18" charset="0"/>
              </a:rPr>
              <a:t> </a:t>
            </a:r>
            <a:r>
              <a:rPr lang="en-US" sz="4400" dirty="0" err="1" smtClean="0">
                <a:solidFill>
                  <a:srgbClr val="FFFF00"/>
                </a:solidFill>
                <a:latin typeface="Times New Roman" pitchFamily="18" charset="0"/>
                <a:cs typeface="Times New Roman" pitchFamily="18" charset="0"/>
              </a:rPr>
              <a:t>tay</a:t>
            </a:r>
            <a:r>
              <a:rPr lang="en-US" sz="4400" dirty="0" smtClean="0">
                <a:solidFill>
                  <a:srgbClr val="FFFF00"/>
                </a:solidFill>
                <a:latin typeface="Times New Roman" pitchFamily="18" charset="0"/>
                <a:cs typeface="Times New Roman" pitchFamily="18" charset="0"/>
              </a:rPr>
              <a:t> </a:t>
            </a:r>
            <a:r>
              <a:rPr lang="en-US" sz="4400" dirty="0" err="1" smtClean="0">
                <a:solidFill>
                  <a:srgbClr val="FFFF00"/>
                </a:solidFill>
                <a:latin typeface="Times New Roman" pitchFamily="18" charset="0"/>
                <a:cs typeface="Times New Roman" pitchFamily="18" charset="0"/>
              </a:rPr>
              <a:t>ra</a:t>
            </a:r>
            <a:r>
              <a:rPr lang="en-US" sz="4400" dirty="0" smtClean="0">
                <a:solidFill>
                  <a:srgbClr val="FFFF00"/>
                </a:solidFill>
                <a:latin typeface="Times New Roman" pitchFamily="18" charset="0"/>
                <a:cs typeface="Times New Roman" pitchFamily="18" charset="0"/>
              </a:rPr>
              <a:t> </a:t>
            </a:r>
            <a:r>
              <a:rPr lang="en-US" sz="4400" dirty="0" err="1" smtClean="0">
                <a:solidFill>
                  <a:srgbClr val="FFFF00"/>
                </a:solidFill>
                <a:latin typeface="Times New Roman" pitchFamily="18" charset="0"/>
                <a:cs typeface="Times New Roman" pitchFamily="18" charset="0"/>
              </a:rPr>
              <a:t>trước</a:t>
            </a:r>
            <a:endParaRPr lang="en-US" sz="44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en-powerpoint-2007-12"/>
          <p:cNvPicPr>
            <a:picLocks noChangeAspect="1" noChangeArrowheads="1"/>
          </p:cNvPicPr>
          <p:nvPr/>
        </p:nvPicPr>
        <p:blipFill>
          <a:blip r:embed="rId2"/>
          <a:srcRect/>
          <a:stretch>
            <a:fillRect/>
          </a:stretch>
        </p:blipFill>
        <p:spPr bwMode="auto">
          <a:xfrm>
            <a:off x="-1" y="0"/>
            <a:ext cx="9193563" cy="6786587"/>
          </a:xfrm>
          <a:prstGeom prst="rect">
            <a:avLst/>
          </a:prstGeom>
          <a:noFill/>
        </p:spPr>
      </p:pic>
      <p:sp>
        <p:nvSpPr>
          <p:cNvPr id="2" name="TextBox 1"/>
          <p:cNvSpPr txBox="1"/>
          <p:nvPr/>
        </p:nvSpPr>
        <p:spPr>
          <a:xfrm>
            <a:off x="6286512" y="374389"/>
            <a:ext cx="2143140" cy="2554545"/>
          </a:xfrm>
          <a:prstGeom prst="rect">
            <a:avLst/>
          </a:prstGeom>
          <a:noFill/>
        </p:spPr>
        <p:txBody>
          <a:bodyPr wrap="square" rtlCol="0">
            <a:spAutoFit/>
          </a:bodyPr>
          <a:lstStyle/>
          <a:p>
            <a:pPr algn="ctr"/>
            <a:r>
              <a:rPr lang="en-US" sz="4000" dirty="0" err="1" smtClean="0">
                <a:solidFill>
                  <a:srgbClr val="FFFF00"/>
                </a:solidFill>
                <a:latin typeface="Times New Roman" pitchFamily="18" charset="0"/>
                <a:cs typeface="Times New Roman" pitchFamily="18" charset="0"/>
              </a:rPr>
              <a:t>Trò</a:t>
            </a:r>
            <a:r>
              <a:rPr lang="en-US" sz="4000" dirty="0" smtClean="0">
                <a:solidFill>
                  <a:srgbClr val="FFFF00"/>
                </a:solidFill>
                <a:latin typeface="Times New Roman" pitchFamily="18" charset="0"/>
                <a:cs typeface="Times New Roman" pitchFamily="18" charset="0"/>
              </a:rPr>
              <a:t> </a:t>
            </a:r>
            <a:r>
              <a:rPr lang="en-US" sz="4000" dirty="0" err="1" smtClean="0">
                <a:solidFill>
                  <a:srgbClr val="FFFF00"/>
                </a:solidFill>
                <a:latin typeface="Times New Roman" pitchFamily="18" charset="0"/>
                <a:cs typeface="Times New Roman" pitchFamily="18" charset="0"/>
              </a:rPr>
              <a:t>chơi</a:t>
            </a:r>
            <a:r>
              <a:rPr lang="en-US" sz="4000" dirty="0" smtClean="0">
                <a:solidFill>
                  <a:srgbClr val="FFFF00"/>
                </a:solidFill>
                <a:latin typeface="Times New Roman" pitchFamily="18" charset="0"/>
                <a:cs typeface="Times New Roman" pitchFamily="18" charset="0"/>
              </a:rPr>
              <a:t>  “ Qua </a:t>
            </a:r>
            <a:r>
              <a:rPr lang="en-US" sz="4000" dirty="0" err="1" smtClean="0">
                <a:solidFill>
                  <a:srgbClr val="FFFF00"/>
                </a:solidFill>
                <a:latin typeface="Times New Roman" pitchFamily="18" charset="0"/>
                <a:cs typeface="Times New Roman" pitchFamily="18" charset="0"/>
              </a:rPr>
              <a:t>đường</a:t>
            </a:r>
            <a:r>
              <a:rPr lang="en-US" sz="4000" dirty="0" smtClean="0">
                <a:solidFill>
                  <a:srgbClr val="FFFF00"/>
                </a:solidFill>
                <a:latin typeface="Times New Roman" pitchFamily="18" charset="0"/>
                <a:cs typeface="Times New Roman" pitchFamily="18" charset="0"/>
              </a:rPr>
              <a:t> </a:t>
            </a:r>
            <a:r>
              <a:rPr lang="en-US" sz="4000" dirty="0" err="1" smtClean="0">
                <a:solidFill>
                  <a:srgbClr val="FFFF00"/>
                </a:solidFill>
                <a:latin typeface="Times New Roman" pitchFamily="18" charset="0"/>
                <a:cs typeface="Times New Roman" pitchFamily="18" charset="0"/>
              </a:rPr>
              <a:t>lội</a:t>
            </a:r>
            <a:r>
              <a:rPr lang="en-US" sz="4000" dirty="0" smtClean="0">
                <a:solidFill>
                  <a:srgbClr val="FFFF00"/>
                </a:solidFill>
                <a:latin typeface="Times New Roman" pitchFamily="18" charset="0"/>
                <a:cs typeface="Times New Roman" pitchFamily="18" charset="0"/>
              </a:rPr>
              <a:t>”</a:t>
            </a:r>
            <a:endParaRPr lang="en-US" sz="4000" dirty="0">
              <a:solidFill>
                <a:srgbClr val="FFFF00"/>
              </a:solidFill>
              <a:latin typeface="Times New Roman" pitchFamily="18" charset="0"/>
              <a:cs typeface="Times New Roman" pitchFamily="18" charset="0"/>
            </a:endParaRPr>
          </a:p>
        </p:txBody>
      </p:sp>
      <p:pic>
        <p:nvPicPr>
          <p:cNvPr id="3074" name="Picture 2" descr="Tác giả Bạch Thị Thức (13 tuổi)"/>
          <p:cNvPicPr>
            <a:picLocks noChangeAspect="1" noChangeArrowheads="1"/>
          </p:cNvPicPr>
          <p:nvPr/>
        </p:nvPicPr>
        <p:blipFill>
          <a:blip r:embed="rId3"/>
          <a:srcRect/>
          <a:stretch>
            <a:fillRect/>
          </a:stretch>
        </p:blipFill>
        <p:spPr bwMode="auto">
          <a:xfrm>
            <a:off x="71406" y="71414"/>
            <a:ext cx="5747195" cy="3231202"/>
          </a:xfrm>
          <a:prstGeom prst="rect">
            <a:avLst/>
          </a:prstGeom>
          <a:noFill/>
        </p:spPr>
      </p:pic>
      <p:pic>
        <p:nvPicPr>
          <p:cNvPr id="3076" name="Picture 4" descr="Được biết, tình cảnh này là do khu tái định cư được lập ra từ năm 2009 lại ở gần trung tâm xã, thiếu đất sản xuất. “Chúng tôi ở đây quen rồi, gần nương rẫy không lo bị đói. Giờ chuyển ra ngoài đó cách xa cả chục cây số, tiền xăng dầu đi lại hàng ngày tốn kém, mà không lên rẫy lấy gì no cái bụng?”, ông Lù A Páo nói. (Tin, ảnh: tamguong.vn)"/>
          <p:cNvPicPr>
            <a:picLocks noChangeAspect="1" noChangeArrowheads="1"/>
          </p:cNvPicPr>
          <p:nvPr/>
        </p:nvPicPr>
        <p:blipFill>
          <a:blip r:embed="rId4"/>
          <a:srcRect/>
          <a:stretch>
            <a:fillRect/>
          </a:stretch>
        </p:blipFill>
        <p:spPr bwMode="auto">
          <a:xfrm>
            <a:off x="3357554" y="3571876"/>
            <a:ext cx="5657846" cy="3214686"/>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ox(in)">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uoi Nuoc Mooc dep nhu tien canh o Quang Binh hinh anh 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hung-mau-phong-nen-slide-chu-de-the-thao-moi-nhat-hinh-anh-1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2143108" y="1317484"/>
            <a:ext cx="5214974" cy="1754326"/>
          </a:xfrm>
          <a:prstGeom prst="rect">
            <a:avLst/>
          </a:prstGeom>
          <a:noFill/>
        </p:spPr>
        <p:txBody>
          <a:bodyPr wrap="square" rtlCol="0">
            <a:spAutoFit/>
          </a:bodyPr>
          <a:lstStyle/>
          <a:p>
            <a:r>
              <a:rPr lang="en-US" sz="3600" dirty="0" smtClean="0">
                <a:solidFill>
                  <a:srgbClr val="C00000"/>
                </a:solidFill>
                <a:latin typeface="Times New Roman" pitchFamily="18" charset="0"/>
                <a:cs typeface="Times New Roman" pitchFamily="18" charset="0"/>
              </a:rPr>
              <a:t>III. </a:t>
            </a:r>
            <a:r>
              <a:rPr lang="en-US" sz="3600" dirty="0" err="1" smtClean="0">
                <a:solidFill>
                  <a:srgbClr val="C00000"/>
                </a:solidFill>
                <a:latin typeface="Times New Roman" pitchFamily="18" charset="0"/>
                <a:cs typeface="Times New Roman" pitchFamily="18" charset="0"/>
              </a:rPr>
              <a:t>Phần</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kết</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thúc</a:t>
            </a:r>
            <a:endParaRPr lang="en-US" sz="3600" dirty="0" smtClean="0">
              <a:solidFill>
                <a:srgbClr val="C00000"/>
              </a:solidFill>
              <a:latin typeface="Times New Roman" pitchFamily="18" charset="0"/>
              <a:cs typeface="Times New Roman" pitchFamily="18" charset="0"/>
            </a:endParaRPr>
          </a:p>
          <a:p>
            <a:pPr>
              <a:buFontTx/>
              <a:buChar char="-"/>
            </a:pP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Cả</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lớp</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vỗ</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tay</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và</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hát</a:t>
            </a:r>
            <a:endParaRPr lang="en-US" sz="3600" dirty="0" smtClean="0">
              <a:solidFill>
                <a:srgbClr val="C00000"/>
              </a:solidFill>
              <a:latin typeface="Times New Roman" pitchFamily="18" charset="0"/>
              <a:cs typeface="Times New Roman" pitchFamily="18" charset="0"/>
            </a:endParaRPr>
          </a:p>
          <a:p>
            <a:endParaRPr lang="en-US" sz="3600" dirty="0">
              <a:solidFill>
                <a:srgbClr val="C00000"/>
              </a:solidFill>
              <a:latin typeface="Times New Roman" pitchFamily="18" charset="0"/>
              <a:cs typeface="Times New Roman" pitchFamily="18" charset="0"/>
            </a:endParaRPr>
          </a:p>
        </p:txBody>
      </p:sp>
      <p:sp>
        <p:nvSpPr>
          <p:cNvPr id="4" name="TextBox 3"/>
          <p:cNvSpPr txBox="1"/>
          <p:nvPr/>
        </p:nvSpPr>
        <p:spPr>
          <a:xfrm>
            <a:off x="2786050" y="2996983"/>
            <a:ext cx="7358114" cy="646331"/>
          </a:xfrm>
          <a:prstGeom prst="rect">
            <a:avLst/>
          </a:prstGeom>
          <a:noFill/>
        </p:spPr>
        <p:txBody>
          <a:bodyPr wrap="square" rtlCol="0">
            <a:spAutoFit/>
          </a:bodyPr>
          <a:lstStyle/>
          <a:p>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Nội</a:t>
            </a:r>
            <a:r>
              <a:rPr lang="en-US" sz="3600" dirty="0" smtClean="0">
                <a:solidFill>
                  <a:srgbClr val="C00000"/>
                </a:solidFill>
                <a:latin typeface="Times New Roman" pitchFamily="18" charset="0"/>
                <a:cs typeface="Times New Roman" pitchFamily="18" charset="0"/>
              </a:rPr>
              <a:t> dung </a:t>
            </a:r>
            <a:r>
              <a:rPr lang="en-US" sz="3600" dirty="0" err="1" smtClean="0">
                <a:solidFill>
                  <a:srgbClr val="C00000"/>
                </a:solidFill>
                <a:latin typeface="Times New Roman" pitchFamily="18" charset="0"/>
                <a:cs typeface="Times New Roman" pitchFamily="18" charset="0"/>
              </a:rPr>
              <a:t>bài</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học</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hôm</a:t>
            </a:r>
            <a:r>
              <a:rPr lang="en-US" sz="3600" dirty="0" smtClean="0">
                <a:solidFill>
                  <a:srgbClr val="C00000"/>
                </a:solidFill>
                <a:latin typeface="Times New Roman" pitchFamily="18" charset="0"/>
                <a:cs typeface="Times New Roman" pitchFamily="18" charset="0"/>
              </a:rPr>
              <a:t> nay </a:t>
            </a:r>
            <a:r>
              <a:rPr lang="en-US" sz="3600" dirty="0" err="1" smtClean="0">
                <a:solidFill>
                  <a:srgbClr val="C00000"/>
                </a:solidFill>
                <a:latin typeface="Times New Roman" pitchFamily="18" charset="0"/>
                <a:cs typeface="Times New Roman" pitchFamily="18" charset="0"/>
              </a:rPr>
              <a:t>là</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gì</a:t>
            </a:r>
            <a:r>
              <a:rPr lang="en-US" sz="3600" dirty="0" smtClean="0">
                <a:solidFill>
                  <a:srgbClr val="C00000"/>
                </a:solidFill>
                <a:latin typeface="Times New Roman" pitchFamily="18" charset="0"/>
                <a:cs typeface="Times New Roman" pitchFamily="18" charset="0"/>
              </a:rPr>
              <a:t>?</a:t>
            </a:r>
            <a:endParaRPr lang="en-US" sz="3600" dirty="0">
              <a:solidFill>
                <a:srgbClr val="C00000"/>
              </a:solidFill>
              <a:latin typeface="Times New Roman" pitchFamily="18" charset="0"/>
              <a:cs typeface="Times New Roman" pitchFamily="18" charset="0"/>
            </a:endParaRPr>
          </a:p>
        </p:txBody>
      </p:sp>
      <p:sp>
        <p:nvSpPr>
          <p:cNvPr id="5" name="TextBox 4"/>
          <p:cNvSpPr txBox="1"/>
          <p:nvPr/>
        </p:nvSpPr>
        <p:spPr>
          <a:xfrm>
            <a:off x="4429124" y="3997115"/>
            <a:ext cx="4143404" cy="646331"/>
          </a:xfrm>
          <a:prstGeom prst="rect">
            <a:avLst/>
          </a:prstGeom>
          <a:noFill/>
        </p:spPr>
        <p:txBody>
          <a:bodyPr wrap="square" rtlCol="0">
            <a:spAutoFit/>
          </a:bodyPr>
          <a:lstStyle/>
          <a:p>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Nhận</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xét</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giờ</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học</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4fd93c5c818ec78b72bbc3ffba23a14873c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225</Words>
  <Application>Microsoft Office PowerPoint</Application>
  <PresentationFormat>On-screen Show (4:3)</PresentationFormat>
  <Paragraphs>26</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XuanQuyet</dc:creator>
  <cp:lastModifiedBy>XuanQuyet</cp:lastModifiedBy>
  <cp:revision>20</cp:revision>
  <dcterms:created xsi:type="dcterms:W3CDTF">2016-10-15T02:22:16Z</dcterms:created>
  <dcterms:modified xsi:type="dcterms:W3CDTF">2016-10-15T04:02:47Z</dcterms:modified>
</cp:coreProperties>
</file>